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3"/>
    <p:sldId id="259" r:id="rId4"/>
    <p:sldId id="393" r:id="rId5"/>
    <p:sldId id="274" r:id="rId6"/>
    <p:sldId id="286" r:id="rId7"/>
    <p:sldId id="411" r:id="rId8"/>
    <p:sldId id="316" r:id="rId9"/>
    <p:sldId id="358" r:id="rId10"/>
    <p:sldId id="377" r:id="rId11"/>
    <p:sldId id="357" r:id="rId12"/>
    <p:sldId id="359" r:id="rId13"/>
    <p:sldId id="360" r:id="rId14"/>
    <p:sldId id="361" r:id="rId15"/>
    <p:sldId id="362" r:id="rId16"/>
    <p:sldId id="363" r:id="rId17"/>
    <p:sldId id="364" r:id="rId18"/>
    <p:sldId id="391" r:id="rId19"/>
    <p:sldId id="378" r:id="rId20"/>
    <p:sldId id="371" r:id="rId21"/>
    <p:sldId id="390" r:id="rId22"/>
    <p:sldId id="297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in Wenxin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Objects="1">
      <p:cViewPr>
        <p:scale>
          <a:sx n="60" d="100"/>
          <a:sy n="60" d="100"/>
        </p:scale>
        <p:origin x="-1080" y="-216"/>
      </p:cViewPr>
      <p:guideLst>
        <p:guide orient="horz" pos="2147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commentAuthors" Target="commentAuthors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8" name="Shape 1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Calibri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0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kumimoji="0" lang="zh-CN" altLang="en-US">
              <a:latin typeface="Calibri" pitchFamily="34" charset="0"/>
              <a:ea typeface="宋体" charset="0"/>
            </a:endParaRPr>
          </a:p>
        </p:txBody>
      </p:sp>
      <p:sp>
        <p:nvSpPr>
          <p:cNvPr id="58371" name="灯片编号占位符 3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alibri" pitchFamily="34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alibri" pitchFamily="34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alibri" pitchFamily="34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alibri" pitchFamily="34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alibri" pitchFamily="34" charset="0"/>
                <a:ea typeface="宋体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pitchFamily="34" charset="0"/>
                <a:ea typeface="宋体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pitchFamily="34" charset="0"/>
                <a:ea typeface="宋体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pitchFamily="34" charset="0"/>
                <a:ea typeface="宋体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alibri" pitchFamily="34" charset="0"/>
                <a:ea typeface="宋体" charset="0"/>
              </a:defRPr>
            </a:lvl9pPr>
          </a:lstStyle>
          <a:p>
            <a:fld id="{70640B82-E3B8-504E-8FEB-5C50A763E405}" type="slidenum">
              <a:rPr kumimoji="0" lang="zh-CN" altLang="en-US" sz="1200">
                <a:solidFill>
                  <a:prstClr val="black"/>
                </a:solidFill>
              </a:rPr>
            </a:fld>
            <a:endParaRPr kumimoji="0" lang="zh-CN" altLang="en-US" sz="120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sp>
        <p:nvSpPr>
          <p:cNvPr id="3" name="Shape 3"/>
          <p:cNvSpPr>
            <a:spLocks noGrp="1"/>
          </p:cNvSpPr>
          <p:nvPr>
            <p:ph type="body" idx="13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/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B40FA5-7C4C-2A48-B0EC-B7969A5E841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latin typeface="Calibri"/>
              <a:ea typeface="宋体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D5F6C2-B0E0-1E47-AAC3-D3766AC3497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/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/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microsoft.com/office/2007/relationships/hdphoto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GIF"/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0" y="4589132"/>
            <a:ext cx="12192000" cy="2289176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" name="Shape 30"/>
          <p:cNvSpPr/>
          <p:nvPr/>
        </p:nvSpPr>
        <p:spPr>
          <a:xfrm>
            <a:off x="7896000" y="5085000"/>
            <a:ext cx="5246689" cy="58477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 algn="ctr"/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冀</a:t>
            </a:r>
            <a:r>
              <a:rPr lang="zh-CN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盼</a:t>
            </a:r>
            <a:endParaRPr lang="en-US" altLang="zh-CN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31" name="Picture 7" descr="C:\Users\Olym Xu\Desktop\ppt头图（VR眼镜版）.png"/>
          <p:cNvPicPr>
            <a:picLocks noChangeAspect="1"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13400" y="2447891"/>
            <a:ext cx="7594600" cy="443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hape 26"/>
          <p:cNvSpPr/>
          <p:nvPr/>
        </p:nvSpPr>
        <p:spPr>
          <a:xfrm>
            <a:off x="1632000" y="1629000"/>
            <a:ext cx="9875516" cy="830997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  <a:scene3d>
              <a:camera prst="orthographicFront"/>
              <a:lightRig rig="threePt" dir="t"/>
            </a:scene3d>
          </a:bodyPr>
          <a:lstStyle>
            <a:lvl1pPr>
              <a:defRPr sz="66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sz="48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基于</a:t>
            </a:r>
            <a:r>
              <a:rPr lang="en-US" sz="480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HTC Vive</a:t>
            </a:r>
            <a:r>
              <a:rPr lang="zh-CN" altLang="en-US" sz="480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的</a:t>
            </a:r>
            <a:r>
              <a:rPr lang="en-US" altLang="zh-CN" sz="480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VR</a:t>
            </a:r>
            <a:r>
              <a:rPr lang="zh-CN" altLang="en-US" sz="480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游戏</a:t>
            </a:r>
            <a:r>
              <a:rPr lang="zh-CN" altLang="en-US" sz="480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开发</a:t>
            </a:r>
            <a:r>
              <a:rPr lang="zh-CN" altLang="en-US" sz="480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入门</a:t>
            </a:r>
            <a:endParaRPr lang="en-US" altLang="zh-CN" sz="4800" dirty="0" err="1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Vive VR</a:t>
            </a:r>
            <a:r>
              <a:rPr lang="zh-CN" altLang="en-US" dirty="0"/>
              <a:t>设计的建议</a:t>
            </a:r>
            <a:endParaRPr lang="en-US" altLang="zh-CN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468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刷新率必须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90FPS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以上，延时要小（交互、运算、显示）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游戏时长建议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30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分以内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画面纹理不要太复杂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摄像机不要乱动，如模拟震荡、颠簸等，可以有静物参考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zh-CN" sz="2000" dirty="0" smtClean="0">
                <a:latin typeface="微软雅黑" pitchFamily="34" charset="-122"/>
                <a:ea typeface="微软雅黑" pitchFamily="34" charset="-122"/>
              </a:rPr>
              <a:t>尽量真实，像真的即可，场景尽量简单（质量达标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如小场景</a:t>
            </a:r>
            <a:r>
              <a:rPr lang="zh-CN" altLang="zh-CN" sz="2000" dirty="0" smtClean="0">
                <a:latin typeface="微软雅黑" pitchFamily="34" charset="-122"/>
                <a:ea typeface="微软雅黑" pitchFamily="34" charset="-122"/>
              </a:rPr>
              <a:t>）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避免本来就让人晕眩的场景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zh-CN" sz="2000" dirty="0" smtClean="0">
                <a:latin typeface="微软雅黑" pitchFamily="34" charset="-122"/>
                <a:ea typeface="微软雅黑" pitchFamily="34" charset="-122"/>
              </a:rPr>
              <a:t>不要有运动冲突，尽量不要代用户发声</a:t>
            </a:r>
            <a:endParaRPr lang="zh-CN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交互多元，自然的交互，行走、抓取、抛掷、躲避、爬行等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交互引导非常重要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多人游戏更好玩，如对战、协作、对话等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对时延要求很高，暂时只能设计对网络要求低或局域网游戏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虚拟形象和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IK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动画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先做原型，验证、验证、再验证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转战</a:t>
            </a:r>
            <a:r>
              <a:rPr lang="en-US" altLang="zh-CN" dirty="0"/>
              <a:t>VR</a:t>
            </a:r>
            <a:r>
              <a:rPr lang="zh-CN" altLang="en-US" dirty="0"/>
              <a:t>开发重点关注点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431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输入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输出方式变化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近似无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2d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界面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数学、物理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音乐音效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场景的应用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	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联网数据同步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SteamVR API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ea"/>
              </a:rPr>
              <a:t>输入</a:t>
            </a:r>
            <a:r>
              <a:rPr lang="en-US" altLang="zh-CN" dirty="0">
                <a:latin typeface="微软雅黑" pitchFamily="34" charset="-122"/>
                <a:ea typeface="微软雅黑" pitchFamily="34" charset="-122"/>
                <a:sym typeface="+mn-ea"/>
              </a:rPr>
              <a:t>/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ea"/>
              </a:rPr>
              <a:t>输出方式变化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624840" y="1891665"/>
            <a:ext cx="10810875" cy="431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头显（位置和朝向）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控制器／手柄（明确的触发指令和位置、朝向信息）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手势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(leapmotion)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语音控制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自制工具（结合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optitrack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、改装手柄、改装键鼠等）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触感（需要额外硬件配合）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...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24840" y="981075"/>
            <a:ext cx="7964170" cy="72136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输入输出更自然、直观，容易让玩家错过信息，不易判断玩家输入意图</a:t>
            </a:r>
            <a:endParaRPr lang="zh-CN" altLang="en-US" sz="2000" dirty="0">
              <a:latin typeface="微软雅黑" pitchFamily="34" charset="-122"/>
              <a:ea typeface="微软雅黑" pitchFamily="34" charset="-122"/>
              <a:sym typeface="+mn-e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比如面向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  <a:sym typeface="+mn-ea"/>
              </a:rPr>
              <a:t>xx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物体时触发输出，或者利用声音吸引用户注意力</a:t>
            </a:r>
            <a:endParaRPr kumimoji="0" lang="zh-CN" altLang="en-US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616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ea"/>
              </a:rPr>
              <a:t>近似无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  <a:sym typeface="+mn-ea"/>
              </a:rPr>
              <a:t>2D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  <a:sym typeface="+mn-ea"/>
              </a:rPr>
              <a:t>界面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3100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绝大部分引导都直接是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3D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物体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的显示，比如使某个物体与众不同，类似高亮或虚化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也会附在场景的某个设备中，以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2D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界面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显示，如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Raw Data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场景中的显示器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天空漂来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个字，如果是漂浮的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2D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界面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，距离在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0.5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米以外较好，也不要太远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以合适大小的字体附在手柄上也是不错的选择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...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ea"/>
              </a:rPr>
              <a:t>数学、物理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2185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en-US" sz="2000" dirty="0" smtClean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D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2D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运动、朝向、形变、成像等计算，重温下线代等知识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sz="2000" dirty="0">
                <a:latin typeface="微软雅黑" pitchFamily="34" charset="-122"/>
                <a:ea typeface="微软雅黑" pitchFamily="34" charset="-122"/>
              </a:rPr>
              <a:t>交互时的碰撞、摩擦、重力加速等效果	</a:t>
            </a:r>
            <a:endParaRPr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sz="2000" dirty="0">
                <a:latin typeface="微软雅黑" pitchFamily="34" charset="-122"/>
                <a:ea typeface="微软雅黑" pitchFamily="34" charset="-122"/>
              </a:rPr>
              <a:t>要像真的，比如一个石块，抛出去要有石块的手感，要有生命周期，防止物体飞远了一直存在</a:t>
            </a:r>
            <a:endParaRPr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ea"/>
              </a:rPr>
              <a:t>场景的应用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122555" y="1532890"/>
            <a:ext cx="10810875" cy="2795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物尽其用，尽量在场景中的东西都是有用的，比如射击游戏中建筑物都可以做掩体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 algn="l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出现的物体尽量都可以交互，否则应当让玩家能很容易区分出来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 algn="l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物体出现的距离比较规律或固定，比如都是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米或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米或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10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米距离，否则眼睛易疲劳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...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联网与数据同步</a:t>
            </a:r>
            <a:endParaRPr lang="en-US" altLang="zh-CN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3100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多人时更有趣，弱联网游戏或者局域网游戏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弱联网即数据同步可以接受比较长的延时，即秒级的延时，像三国杀、棋牌之类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局域网才适合实时对战、格斗类，否则延时会严重影响沉浸感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能看到队友或对手，涉及到位置、姿态同步以及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IK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...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dirty="0"/>
              <a:t>SteamVR API</a:t>
            </a:r>
            <a:endParaRPr lang="en-US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4014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Valve Software </a:t>
            </a:r>
            <a:r>
              <a:rPr lang="en-US" altLang="zh-CN" sz="2000" dirty="0" err="1">
                <a:latin typeface="微软雅黑" pitchFamily="34" charset="-122"/>
                <a:ea typeface="微软雅黑" pitchFamily="34" charset="-122"/>
              </a:rPr>
              <a:t>o</a:t>
            </a:r>
            <a:r>
              <a:rPr lang="en-US" altLang="zh-CN" sz="2000" dirty="0" err="1" smtClean="0">
                <a:latin typeface="微软雅黑" pitchFamily="34" charset="-122"/>
                <a:ea typeface="微软雅黑" pitchFamily="34" charset="-122"/>
              </a:rPr>
              <a:t>penvr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目标是硬件无关的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通用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API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b="1" dirty="0">
                <a:latin typeface="微软雅黑" pitchFamily="34" charset="-122"/>
                <a:ea typeface="微软雅黑" pitchFamily="34" charset="-122"/>
              </a:rPr>
              <a:t>IVRSystem - Main interface for display, distortion, tracking, controller, and event access.</a:t>
            </a:r>
            <a:endParaRPr lang="zh-CN" altLang="en-US" sz="2000" b="1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IVRChaperone - Provides access to chaperone soft and hard bounds.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IVRCompositor - Allows an application to render 3D content through the VR compositor.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IVROverlay - Allows an application to render 2D content through the VR Compositor.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IVRRenderModels - Allows an application access to render models.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IVRScreenshots - Allows an application to request and submit screenshots.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使用样例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Vive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U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nity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插件中脚本部分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Vive </a:t>
            </a:r>
            <a:r>
              <a:rPr lang="zh-CN" altLang="en-US" dirty="0"/>
              <a:t>开发资源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40105" y="908685"/>
            <a:ext cx="4981575" cy="3835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>
                <a:latin typeface="微软雅黑" pitchFamily="34" charset="-122"/>
                <a:ea typeface="微软雅黑" pitchFamily="34" charset="-122"/>
                <a:sym typeface="+mn-ea"/>
              </a:rPr>
              <a:t>https://www.htcvive.com/cn/develop_portal/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105" y="1292225"/>
            <a:ext cx="9175115" cy="5161280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例程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6550" y="908685"/>
            <a:ext cx="10039985" cy="5168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810" y="932815"/>
            <a:ext cx="9161145" cy="51447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50" y="3716655"/>
            <a:ext cx="8933180" cy="50253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810" y="3716655"/>
            <a:ext cx="8334375" cy="4688205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/>
        </p:nvSpPr>
        <p:spPr>
          <a:xfrm>
            <a:off x="122237" y="271462"/>
            <a:ext cx="3151188" cy="48323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 smtClean="0">
                <a:sym typeface="+mn-ea"/>
              </a:rPr>
              <a:t>我们是谁？</a:t>
            </a:r>
            <a:endParaRPr dirty="0"/>
          </a:p>
        </p:txBody>
      </p:sp>
      <p:sp>
        <p:nvSpPr>
          <p:cNvPr id="217" name="Shape 217"/>
          <p:cNvSpPr/>
          <p:nvPr/>
        </p:nvSpPr>
        <p:spPr>
          <a:xfrm>
            <a:off x="1085850" y="-4544"/>
            <a:ext cx="4391406" cy="6134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6600" b="1">
                <a:solidFill>
                  <a:srgbClr val="4750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sz="3200" dirty="0" smtClean="0"/>
              <a:t>介绍</a:t>
            </a:r>
            <a:endParaRPr sz="3200" dirty="0"/>
          </a:p>
        </p:txBody>
      </p:sp>
      <p:sp>
        <p:nvSpPr>
          <p:cNvPr id="219" name="Shape 219"/>
          <p:cNvSpPr/>
          <p:nvPr/>
        </p:nvSpPr>
        <p:spPr>
          <a:xfrm>
            <a:off x="0" y="-1271"/>
            <a:ext cx="1057275" cy="1568452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" name="矩形 1"/>
          <p:cNvSpPr/>
          <p:nvPr/>
        </p:nvSpPr>
        <p:spPr>
          <a:xfrm>
            <a:off x="194309" y="2119725"/>
            <a:ext cx="9116807" cy="257937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曾任职工行软件开发中心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8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年</a:t>
            </a: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架构师</a:t>
            </a: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应用负责人</a:t>
            </a: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负责门户网站、手机银行、个人网银等应用相关产品和项目的架构、设计等工作</a:t>
            </a: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奥秘之家</a:t>
            </a: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CTO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带领技术团队转战多个技术领域</a:t>
            </a: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6166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 smtClean="0">
                <a:sym typeface="+mn-ea"/>
              </a:rPr>
              <a:t>We are hiring!</a:t>
            </a:r>
            <a:endParaRPr lang="en-US" altLang="zh-CN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1880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爱学习、爱挑战、对自我成长更看重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热爱技术，愿意从事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VR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相关开发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...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7" name="Picture 12" descr="E:\200多套合集扁平化动态 静态 ppt模板 图表素材\图片素材\谢谢.png"/>
          <p:cNvPicPr>
            <a:picLocks noChangeAspect="1" noChangeArrowheads="1"/>
          </p:cNvPicPr>
          <p:nvPr/>
        </p:nvPicPr>
        <p:blipFill>
          <a:blip r:embed="rId1" cstate="email"/>
          <a:srcRect/>
          <a:stretch>
            <a:fillRect/>
          </a:stretch>
        </p:blipFill>
        <p:spPr bwMode="auto">
          <a:xfrm>
            <a:off x="897890" y="423545"/>
            <a:ext cx="5934075" cy="50584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/>
          <a:stretch>
            <a:fillRect/>
          </a:stretch>
        </p:blipFill>
        <p:spPr>
          <a:xfrm>
            <a:off x="7348855" y="885190"/>
            <a:ext cx="3383915" cy="449961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/>
        </p:nvSpPr>
        <p:spPr>
          <a:xfrm>
            <a:off x="122237" y="271462"/>
            <a:ext cx="3151188" cy="48323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 smtClean="0">
                <a:sym typeface="+mn-ea"/>
              </a:rPr>
              <a:t>我们是谁？</a:t>
            </a:r>
            <a:endParaRPr dirty="0"/>
          </a:p>
        </p:txBody>
      </p:sp>
      <p:pic>
        <p:nvPicPr>
          <p:cNvPr id="224" name="奥秘世界地图.png" descr="E:\200多套合集扁平化动态 静态 ppt模板 图表素材\图片素材\奥秘世界地图.png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3753811" y="1190326"/>
            <a:ext cx="8484290" cy="428800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矩形 1"/>
          <p:cNvSpPr/>
          <p:nvPr/>
        </p:nvSpPr>
        <p:spPr>
          <a:xfrm>
            <a:off x="194309" y="3913600"/>
            <a:ext cx="911680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Vive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中国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VR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内容大赛四支获奖游戏团队之一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已开发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画境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》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及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《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梅林之书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》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两款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VR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游戏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已开发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30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余款真人密室逃脱游戏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全球设有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40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多家密室游戏体验馆</a:t>
            </a:r>
            <a:endParaRPr lang="en-US" altLang="zh-CN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四年累计接待玩家数量超过</a:t>
            </a:r>
            <a:r>
              <a:rPr lang="en-US" altLang="zh-CN" dirty="0" smtClean="0">
                <a:latin typeface="微软雅黑" pitchFamily="34" charset="-122"/>
                <a:ea typeface="微软雅黑" pitchFamily="34" charset="-122"/>
              </a:rPr>
              <a:t>200</a:t>
            </a:r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万人次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7" name="Shape 217"/>
          <p:cNvSpPr/>
          <p:nvPr/>
        </p:nvSpPr>
        <p:spPr>
          <a:xfrm>
            <a:off x="1085850" y="-4544"/>
            <a:ext cx="9978150" cy="613410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>
              <a:defRPr sz="6600" b="1">
                <a:solidFill>
                  <a:srgbClr val="4750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sz="3200" dirty="0"/>
              <a:t>公司成就</a:t>
            </a:r>
            <a:endParaRPr lang="zh-CN" altLang="en-US" sz="3200" dirty="0"/>
          </a:p>
        </p:txBody>
      </p:sp>
      <p:sp>
        <p:nvSpPr>
          <p:cNvPr id="219" name="Shape 219"/>
          <p:cNvSpPr/>
          <p:nvPr/>
        </p:nvSpPr>
        <p:spPr>
          <a:xfrm>
            <a:off x="0" y="-1271"/>
            <a:ext cx="1057275" cy="1568452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/>
          <p:nvPr/>
        </p:nvSpPr>
        <p:spPr>
          <a:xfrm>
            <a:off x="0" y="193675"/>
            <a:ext cx="3273425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85" name="Shape 485"/>
          <p:cNvSpPr/>
          <p:nvPr/>
        </p:nvSpPr>
        <p:spPr>
          <a:xfrm>
            <a:off x="122237" y="271462"/>
            <a:ext cx="3151188" cy="46166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 smtClean="0"/>
              <a:t>创始团队介绍</a:t>
            </a:r>
            <a:endParaRPr dirty="0"/>
          </a:p>
        </p:txBody>
      </p:sp>
      <p:grpSp>
        <p:nvGrpSpPr>
          <p:cNvPr id="506" name="Group 506"/>
          <p:cNvGrpSpPr/>
          <p:nvPr/>
        </p:nvGrpSpPr>
        <p:grpSpPr>
          <a:xfrm>
            <a:off x="926592" y="1778961"/>
            <a:ext cx="10338819" cy="3326632"/>
            <a:chOff x="0" y="0"/>
            <a:chExt cx="10338817" cy="3326631"/>
          </a:xfrm>
        </p:grpSpPr>
        <p:grpSp>
          <p:nvGrpSpPr>
            <p:cNvPr id="490" name="Group 490"/>
            <p:cNvGrpSpPr/>
            <p:nvPr/>
          </p:nvGrpSpPr>
          <p:grpSpPr>
            <a:xfrm>
              <a:off x="2718815" y="0"/>
              <a:ext cx="2176274" cy="3326631"/>
              <a:chOff x="0" y="0"/>
              <a:chExt cx="2176273" cy="3326630"/>
            </a:xfrm>
          </p:grpSpPr>
          <p:grpSp>
            <p:nvGrpSpPr>
              <p:cNvPr id="488" name="Group 488"/>
              <p:cNvGrpSpPr/>
              <p:nvPr/>
            </p:nvGrpSpPr>
            <p:grpSpPr>
              <a:xfrm>
                <a:off x="0" y="0"/>
                <a:ext cx="2176273" cy="2231136"/>
                <a:chOff x="0" y="0"/>
                <a:chExt cx="2176272" cy="2231135"/>
              </a:xfrm>
            </p:grpSpPr>
            <p:sp>
              <p:nvSpPr>
                <p:cNvPr id="486" name="Shape 486"/>
                <p:cNvSpPr/>
                <p:nvPr/>
              </p:nvSpPr>
              <p:spPr>
                <a:xfrm>
                  <a:off x="86753" y="114694"/>
                  <a:ext cx="2003325" cy="2001735"/>
                </a:xfrm>
                <a:prstGeom prst="ellipse">
                  <a:avLst/>
                </a:prstGeom>
                <a:noFill/>
                <a:ln w="50800" cap="flat">
                  <a:solidFill>
                    <a:srgbClr val="FF6161"/>
                  </a:solidFill>
                  <a:prstDash val="solid"/>
                  <a:miter lim="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/>
              </p:txBody>
            </p:sp>
            <p:pic>
              <p:nvPicPr>
                <p:cNvPr id="487" name="image.png"/>
                <p:cNvPicPr>
                  <a:picLocks noChangeAspect="1"/>
                </p:cNvPicPr>
                <p:nvPr/>
              </p:nvPicPr>
              <p:blipFill>
                <a:blip r:embed="rId1" cstate="email"/>
                <a:stretch>
                  <a:fillRect/>
                </a:stretch>
              </p:blipFill>
              <p:spPr>
                <a:xfrm>
                  <a:off x="0" y="0"/>
                  <a:ext cx="2176273" cy="2231136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</p:grpSp>
          <p:sp>
            <p:nvSpPr>
              <p:cNvPr id="489" name="Shape 489"/>
              <p:cNvSpPr/>
              <p:nvPr/>
            </p:nvSpPr>
            <p:spPr>
              <a:xfrm>
                <a:off x="250472" y="2606433"/>
                <a:ext cx="1679946" cy="7201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/>
              <a:p>
                <a:pPr algn="ctr" defTabSz="1217295">
                  <a:spcBef>
                    <a:spcPts val="400"/>
                  </a:spcBef>
                  <a:defRPr b="1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r>
                  <a:rPr dirty="0"/>
                  <a:t>COO </a:t>
                </a:r>
                <a:r>
                  <a:rPr dirty="0" smtClean="0"/>
                  <a:t>胡宇翔</a:t>
                </a:r>
                <a:endParaRPr lang="en-US" dirty="0" smtClean="0"/>
              </a:p>
              <a:p>
                <a:pPr algn="ctr" eaLnBrk="1" hangingPunct="1">
                  <a:lnSpc>
                    <a:spcPct val="120000"/>
                  </a:lnSpc>
                </a:pP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毕业</a:t>
                </a:r>
                <a:r>
                  <a:rPr lang="zh-CN" altLang="en-US" sz="1200" dirty="0" smtClean="0">
                    <a:latin typeface="微软雅黑" pitchFamily="34" charset="-122"/>
                    <a:ea typeface="微软雅黑" pitchFamily="34" charset="-122"/>
                  </a:rPr>
                  <a:t>于中国人民大学</a:t>
                </a:r>
                <a:endParaRPr lang="zh-CN" altLang="en-US" sz="120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 eaLnBrk="1" hangingPunct="1">
                  <a:lnSpc>
                    <a:spcPct val="120000"/>
                  </a:lnSpc>
                </a:pPr>
                <a:r>
                  <a:rPr lang="en-US" altLang="zh-CN" sz="1200" dirty="0">
                    <a:latin typeface="微软雅黑" pitchFamily="34" charset="-122"/>
                    <a:ea typeface="微软雅黑" pitchFamily="34" charset="-122"/>
                  </a:rPr>
                  <a:t>2012</a:t>
                </a: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年</a:t>
                </a:r>
                <a:r>
                  <a:rPr lang="en-US" altLang="zh-CN" sz="1200" dirty="0">
                    <a:latin typeface="微软雅黑" pitchFamily="34" charset="-122"/>
                    <a:ea typeface="微软雅黑" pitchFamily="34" charset="-122"/>
                  </a:rPr>
                  <a:t>4</a:t>
                </a: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月创立奥秘之家</a:t>
                </a:r>
                <a:endParaRPr lang="zh-CN" altLang="en-US" sz="12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495" name="Group 495"/>
            <p:cNvGrpSpPr/>
            <p:nvPr/>
          </p:nvGrpSpPr>
          <p:grpSpPr>
            <a:xfrm>
              <a:off x="0" y="0"/>
              <a:ext cx="2170178" cy="3326630"/>
              <a:chOff x="0" y="0"/>
              <a:chExt cx="2170177" cy="3326629"/>
            </a:xfrm>
          </p:grpSpPr>
          <p:grpSp>
            <p:nvGrpSpPr>
              <p:cNvPr id="493" name="Group 493"/>
              <p:cNvGrpSpPr/>
              <p:nvPr/>
            </p:nvGrpSpPr>
            <p:grpSpPr>
              <a:xfrm>
                <a:off x="0" y="0"/>
                <a:ext cx="2170177" cy="2231136"/>
                <a:chOff x="0" y="0"/>
                <a:chExt cx="2170176" cy="2231135"/>
              </a:xfrm>
            </p:grpSpPr>
            <p:sp>
              <p:nvSpPr>
                <p:cNvPr id="491" name="Shape 491"/>
                <p:cNvSpPr/>
                <p:nvPr/>
              </p:nvSpPr>
              <p:spPr>
                <a:xfrm>
                  <a:off x="81420" y="114694"/>
                  <a:ext cx="2003324" cy="2001735"/>
                </a:xfrm>
                <a:prstGeom prst="ellipse">
                  <a:avLst/>
                </a:prstGeom>
                <a:noFill/>
                <a:ln w="50800" cap="flat">
                  <a:solidFill>
                    <a:srgbClr val="FF6161"/>
                  </a:solidFill>
                  <a:prstDash val="solid"/>
                  <a:miter lim="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/>
              </p:txBody>
            </p:sp>
            <p:pic>
              <p:nvPicPr>
                <p:cNvPr id="492" name="image.png"/>
                <p:cNvPicPr>
                  <a:picLocks noChangeAspect="1"/>
                </p:cNvPicPr>
                <p:nvPr/>
              </p:nvPicPr>
              <p:blipFill>
                <a:blip r:embed="rId2" cstate="email"/>
                <a:stretch>
                  <a:fillRect/>
                </a:stretch>
              </p:blipFill>
              <p:spPr>
                <a:xfrm>
                  <a:off x="0" y="0"/>
                  <a:ext cx="2170177" cy="2231136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</p:grpSp>
          <p:sp>
            <p:nvSpPr>
              <p:cNvPr id="494" name="Shape 494"/>
              <p:cNvSpPr/>
              <p:nvPr/>
            </p:nvSpPr>
            <p:spPr>
              <a:xfrm>
                <a:off x="245115" y="2606432"/>
                <a:ext cx="1679946" cy="7201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/>
              <a:p>
                <a:pPr algn="ctr" defTabSz="1217295">
                  <a:spcBef>
                    <a:spcPts val="400"/>
                  </a:spcBef>
                  <a:defRPr b="1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r>
                  <a:rPr dirty="0"/>
                  <a:t>CEO </a:t>
                </a:r>
                <a:r>
                  <a:rPr dirty="0" err="1" smtClean="0"/>
                  <a:t>徐奥林</a:t>
                </a:r>
                <a:endParaRPr lang="en-US" dirty="0" smtClean="0"/>
              </a:p>
              <a:p>
                <a:pPr algn="ctr" eaLnBrk="1" hangingPunct="1">
                  <a:lnSpc>
                    <a:spcPct val="120000"/>
                  </a:lnSpc>
                </a:pP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毕业于北京外国语大学</a:t>
                </a:r>
                <a:endParaRPr lang="zh-CN" altLang="en-US" sz="120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 eaLnBrk="1" hangingPunct="1">
                  <a:lnSpc>
                    <a:spcPct val="120000"/>
                  </a:lnSpc>
                </a:pPr>
                <a:r>
                  <a:rPr lang="en-US" altLang="zh-CN" sz="1200" dirty="0">
                    <a:latin typeface="微软雅黑" pitchFamily="34" charset="-122"/>
                    <a:ea typeface="微软雅黑" pitchFamily="34" charset="-122"/>
                  </a:rPr>
                  <a:t>2012</a:t>
                </a: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年</a:t>
                </a:r>
                <a:r>
                  <a:rPr lang="en-US" altLang="zh-CN" sz="1200" dirty="0">
                    <a:latin typeface="微软雅黑" pitchFamily="34" charset="-122"/>
                    <a:ea typeface="微软雅黑" pitchFamily="34" charset="-122"/>
                  </a:rPr>
                  <a:t>4</a:t>
                </a: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月创立奥秘之</a:t>
                </a:r>
                <a:r>
                  <a:rPr lang="zh-CN" altLang="en-US" sz="1200" dirty="0" smtClean="0">
                    <a:latin typeface="微软雅黑" pitchFamily="34" charset="-122"/>
                    <a:ea typeface="微软雅黑" pitchFamily="34" charset="-122"/>
                  </a:rPr>
                  <a:t>家</a:t>
                </a:r>
                <a:endParaRPr lang="zh-CN" altLang="en-US" sz="16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500" name="Group 500"/>
            <p:cNvGrpSpPr/>
            <p:nvPr/>
          </p:nvGrpSpPr>
          <p:grpSpPr>
            <a:xfrm>
              <a:off x="5443726" y="0"/>
              <a:ext cx="2176274" cy="3326631"/>
              <a:chOff x="0" y="0"/>
              <a:chExt cx="2176273" cy="3326630"/>
            </a:xfrm>
          </p:grpSpPr>
          <p:grpSp>
            <p:nvGrpSpPr>
              <p:cNvPr id="498" name="Group 498"/>
              <p:cNvGrpSpPr/>
              <p:nvPr/>
            </p:nvGrpSpPr>
            <p:grpSpPr>
              <a:xfrm>
                <a:off x="0" y="0"/>
                <a:ext cx="2176273" cy="2231136"/>
                <a:chOff x="0" y="0"/>
                <a:chExt cx="2176272" cy="2231135"/>
              </a:xfrm>
            </p:grpSpPr>
            <p:sp>
              <p:nvSpPr>
                <p:cNvPr id="496" name="Shape 496"/>
                <p:cNvSpPr/>
                <p:nvPr/>
              </p:nvSpPr>
              <p:spPr>
                <a:xfrm>
                  <a:off x="85992" y="114694"/>
                  <a:ext cx="2001737" cy="2001735"/>
                </a:xfrm>
                <a:prstGeom prst="ellipse">
                  <a:avLst/>
                </a:prstGeom>
                <a:noFill/>
                <a:ln w="50800" cap="flat">
                  <a:solidFill>
                    <a:srgbClr val="FF6161"/>
                  </a:solidFill>
                  <a:prstDash val="solid"/>
                  <a:miter lim="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/>
              </p:txBody>
            </p:sp>
            <p:pic>
              <p:nvPicPr>
                <p:cNvPr id="497" name="image.png"/>
                <p:cNvPicPr>
                  <a:picLocks noChangeAspect="1"/>
                </p:cNvPicPr>
                <p:nvPr/>
              </p:nvPicPr>
              <p:blipFill>
                <a:blip r:embed="rId3" cstate="email"/>
                <a:stretch>
                  <a:fillRect/>
                </a:stretch>
              </p:blipFill>
              <p:spPr>
                <a:xfrm>
                  <a:off x="0" y="0"/>
                  <a:ext cx="2176273" cy="2231136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</p:grpSp>
          <p:sp>
            <p:nvSpPr>
              <p:cNvPr id="499" name="Shape 499"/>
              <p:cNvSpPr/>
              <p:nvPr/>
            </p:nvSpPr>
            <p:spPr>
              <a:xfrm>
                <a:off x="247887" y="2606433"/>
                <a:ext cx="1679946" cy="7201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/>
              <a:p>
                <a:pPr algn="ctr" defTabSz="1217295">
                  <a:spcBef>
                    <a:spcPts val="400"/>
                  </a:spcBef>
                  <a:defRPr b="1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r>
                  <a:rPr dirty="0"/>
                  <a:t>CMO </a:t>
                </a:r>
                <a:r>
                  <a:rPr dirty="0" smtClean="0"/>
                  <a:t>陈振</a:t>
                </a:r>
                <a:endParaRPr lang="en-US" dirty="0" smtClean="0"/>
              </a:p>
              <a:p>
                <a:pPr algn="ctr" eaLnBrk="1" hangingPunct="1">
                  <a:lnSpc>
                    <a:spcPct val="120000"/>
                  </a:lnSpc>
                </a:pP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毕业</a:t>
                </a:r>
                <a:r>
                  <a:rPr lang="zh-CN" altLang="en-US" sz="1200" dirty="0" smtClean="0">
                    <a:latin typeface="微软雅黑" pitchFamily="34" charset="-122"/>
                    <a:ea typeface="微软雅黑" pitchFamily="34" charset="-122"/>
                  </a:rPr>
                  <a:t>于清华大学</a:t>
                </a:r>
                <a:endParaRPr lang="zh-CN" altLang="en-US" sz="120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 eaLnBrk="1" hangingPunct="1">
                  <a:lnSpc>
                    <a:spcPct val="120000"/>
                  </a:lnSpc>
                </a:pPr>
                <a:r>
                  <a:rPr lang="en-US" altLang="zh-CN" sz="1200" dirty="0">
                    <a:latin typeface="微软雅黑" pitchFamily="34" charset="-122"/>
                    <a:ea typeface="微软雅黑" pitchFamily="34" charset="-122"/>
                  </a:rPr>
                  <a:t>2012</a:t>
                </a: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年</a:t>
                </a:r>
                <a:r>
                  <a:rPr lang="en-US" altLang="zh-CN" sz="1200" dirty="0">
                    <a:latin typeface="微软雅黑" pitchFamily="34" charset="-122"/>
                    <a:ea typeface="微软雅黑" pitchFamily="34" charset="-122"/>
                  </a:rPr>
                  <a:t>4</a:t>
                </a: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月创立奥秘之家</a:t>
                </a:r>
                <a:endParaRPr lang="zh-CN" altLang="en-US" sz="12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505" name="Group 505"/>
            <p:cNvGrpSpPr/>
            <p:nvPr/>
          </p:nvGrpSpPr>
          <p:grpSpPr>
            <a:xfrm>
              <a:off x="8168638" y="0"/>
              <a:ext cx="2170179" cy="3326630"/>
              <a:chOff x="0" y="0"/>
              <a:chExt cx="2170177" cy="3326629"/>
            </a:xfrm>
          </p:grpSpPr>
          <p:grpSp>
            <p:nvGrpSpPr>
              <p:cNvPr id="503" name="Group 503"/>
              <p:cNvGrpSpPr/>
              <p:nvPr/>
            </p:nvGrpSpPr>
            <p:grpSpPr>
              <a:xfrm>
                <a:off x="0" y="0"/>
                <a:ext cx="2170177" cy="2231136"/>
                <a:chOff x="0" y="0"/>
                <a:chExt cx="2170176" cy="2231135"/>
              </a:xfrm>
            </p:grpSpPr>
            <p:sp>
              <p:nvSpPr>
                <p:cNvPr id="501" name="Shape 501"/>
                <p:cNvSpPr/>
                <p:nvPr/>
              </p:nvSpPr>
              <p:spPr>
                <a:xfrm>
                  <a:off x="86817" y="114694"/>
                  <a:ext cx="2001737" cy="2001735"/>
                </a:xfrm>
                <a:prstGeom prst="ellipse">
                  <a:avLst/>
                </a:prstGeom>
                <a:noFill/>
                <a:ln w="50800" cap="flat">
                  <a:solidFill>
                    <a:srgbClr val="FF6161"/>
                  </a:solidFill>
                  <a:prstDash val="solid"/>
                  <a:miter lim="0"/>
                </a:ln>
                <a:effectLst/>
              </p:spPr>
              <p:txBody>
                <a:bodyPr wrap="square" lIns="45719" tIns="45719" rIns="45719" bIns="45719" numCol="1" anchor="t">
                  <a:noAutofit/>
                </a:bodyPr>
                <a:lstStyle/>
                <a:p/>
              </p:txBody>
            </p:sp>
            <p:pic>
              <p:nvPicPr>
                <p:cNvPr id="502" name="image.png"/>
                <p:cNvPicPr>
                  <a:picLocks noChangeAspect="1"/>
                </p:cNvPicPr>
                <p:nvPr/>
              </p:nvPicPr>
              <p:blipFill>
                <a:blip r:embed="rId4" cstate="email"/>
                <a:stretch>
                  <a:fillRect/>
                </a:stretch>
              </p:blipFill>
              <p:spPr>
                <a:xfrm>
                  <a:off x="0" y="0"/>
                  <a:ext cx="2170177" cy="2231136"/>
                </a:xfrm>
                <a:prstGeom prst="rect">
                  <a:avLst/>
                </a:prstGeom>
                <a:ln w="12700" cap="flat">
                  <a:noFill/>
                  <a:miter lim="400000"/>
                  <a:headEnd/>
                  <a:tailEnd/>
                </a:ln>
                <a:effectLst/>
              </p:spPr>
            </p:pic>
          </p:grpSp>
          <p:sp>
            <p:nvSpPr>
              <p:cNvPr id="504" name="Shape 504"/>
              <p:cNvSpPr/>
              <p:nvPr/>
            </p:nvSpPr>
            <p:spPr>
              <a:xfrm>
                <a:off x="247321" y="2606432"/>
                <a:ext cx="1679946" cy="7201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0" tIns="0" rIns="0" bIns="0" numCol="1" anchor="ctr">
                <a:spAutoFit/>
              </a:bodyPr>
              <a:lstStyle/>
              <a:p>
                <a:pPr algn="ctr" defTabSz="1217295">
                  <a:spcBef>
                    <a:spcPts val="400"/>
                  </a:spcBef>
                  <a:defRPr b="1"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r>
                  <a:rPr dirty="0"/>
                  <a:t>CDO </a:t>
                </a:r>
                <a:r>
                  <a:rPr dirty="0" smtClean="0"/>
                  <a:t>孔相谋</a:t>
                </a:r>
                <a:endParaRPr lang="en-US" dirty="0" smtClean="0"/>
              </a:p>
              <a:p>
                <a:pPr algn="ctr" eaLnBrk="1" hangingPunct="1">
                  <a:lnSpc>
                    <a:spcPct val="120000"/>
                  </a:lnSpc>
                </a:pP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毕业于中国人民大学</a:t>
                </a:r>
                <a:endParaRPr lang="zh-CN" altLang="en-US" sz="1200" dirty="0">
                  <a:latin typeface="微软雅黑" pitchFamily="34" charset="-122"/>
                  <a:ea typeface="微软雅黑" pitchFamily="34" charset="-122"/>
                </a:endParaRPr>
              </a:p>
              <a:p>
                <a:pPr algn="ctr" eaLnBrk="1" hangingPunct="1">
                  <a:lnSpc>
                    <a:spcPct val="120000"/>
                  </a:lnSpc>
                </a:pPr>
                <a:r>
                  <a:rPr lang="en-US" altLang="zh-CN" sz="1200" dirty="0">
                    <a:latin typeface="微软雅黑" pitchFamily="34" charset="-122"/>
                    <a:ea typeface="微软雅黑" pitchFamily="34" charset="-122"/>
                  </a:rPr>
                  <a:t>2012</a:t>
                </a: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年</a:t>
                </a:r>
                <a:r>
                  <a:rPr lang="en-US" altLang="zh-CN" sz="1200" dirty="0">
                    <a:latin typeface="微软雅黑" pitchFamily="34" charset="-122"/>
                    <a:ea typeface="微软雅黑" pitchFamily="34" charset="-122"/>
                  </a:rPr>
                  <a:t>4</a:t>
                </a:r>
                <a:r>
                  <a:rPr lang="zh-CN" altLang="en-US" sz="1200" dirty="0">
                    <a:latin typeface="微软雅黑" pitchFamily="34" charset="-122"/>
                    <a:ea typeface="微软雅黑" pitchFamily="34" charset="-122"/>
                  </a:rPr>
                  <a:t>月创立奥秘之家</a:t>
                </a:r>
                <a:endParaRPr lang="zh-CN" altLang="en-US" sz="1200" dirty="0"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</p:grp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三款</a:t>
            </a:r>
            <a:r>
              <a:rPr lang="en-US" altLang="zh-CN" dirty="0"/>
              <a:t>VR</a:t>
            </a:r>
            <a:r>
              <a:rPr lang="zh-CN" altLang="en-US" dirty="0"/>
              <a:t>游戏介绍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640080" y="1269365"/>
            <a:ext cx="10330815" cy="431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画境：探险、解谜温情游戏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获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HTC 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  <a:sym typeface="+mn-ea"/>
              </a:rPr>
              <a:t>Vive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中国内容开发大赛最佳剧情奖</a:t>
            </a:r>
            <a:r>
              <a:rPr lang="zh-CN" altLang="zh-CN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，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及最佳创意奖提名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入选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HTC Vive Bundle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计划，与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Vive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捆绑销售的三款作品之一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梅林：密室解谜</a:t>
            </a:r>
            <a:endParaRPr lang="zh-CN" altLang="en-US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  <a:sym typeface="+mn-ea"/>
              </a:rPr>
              <a:t>HTC Vive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中国生态圈大会重点展出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作品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奥秘游戏策划设计，乐客出品并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开发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</a:rPr>
              <a:t>英雄时代：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VR RPG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首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款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  <a:sym typeface="+mn-ea"/>
              </a:rPr>
              <a:t>VR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魔法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  <a:sym typeface="+mn-ea"/>
              </a:rPr>
              <a:t>RPG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游戏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可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实现同一物理空间内多人同时</a:t>
            </a: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游戏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742950" lvl="1" indent="-285750">
              <a:buFont typeface="Wingdings" pitchFamily="2" charset="2"/>
              <a:buChar char="u"/>
            </a:pPr>
            <a:r>
              <a:rPr lang="zh-CN" altLang="en-US" sz="2000" dirty="0" smtClean="0">
                <a:latin typeface="微软雅黑" pitchFamily="34" charset="-122"/>
                <a:ea typeface="微软雅黑" pitchFamily="34" charset="-122"/>
                <a:sym typeface="+mn-ea"/>
              </a:rPr>
              <a:t>正在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开发中，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  <a:sym typeface="+mn-ea"/>
              </a:rPr>
              <a:t>28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日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  <a:sym typeface="+mn-ea"/>
              </a:rPr>
              <a:t>WMC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全球终端峰会展示</a:t>
            </a:r>
            <a:endParaRPr lang="en-US" altLang="zh-CN" sz="2000" dirty="0" smtClean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/>
        </p:nvSpPr>
        <p:spPr>
          <a:xfrm>
            <a:off x="0" y="193675"/>
            <a:ext cx="3273425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3" name="Shape 223"/>
          <p:cNvSpPr/>
          <p:nvPr/>
        </p:nvSpPr>
        <p:spPr>
          <a:xfrm>
            <a:off x="122237" y="271462"/>
            <a:ext cx="3151188" cy="48323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dirty="0"/>
              <a:t>Vive</a:t>
            </a:r>
            <a:r>
              <a:rPr lang="zh-CN" altLang="en-US" dirty="0"/>
              <a:t>玩起来什么样</a:t>
            </a:r>
            <a:endParaRPr lang="zh-CN" altLang="en-US" dirty="0"/>
          </a:p>
        </p:txBody>
      </p:sp>
      <p:pic>
        <p:nvPicPr>
          <p:cNvPr id="2052" name="Picture 4" descr="E:\奥秘之家\商业计划书\VR GIF\玩家\6273285529ad5b989ee5ca8e399f31bd.mp4_1462894142.gif"/>
          <p:cNvPicPr>
            <a:picLocks noChangeAspect="1" noChangeArrowheads="1" noCrop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5703352" y="1080062"/>
            <a:ext cx="4565442" cy="2576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2006046" y="1080062"/>
            <a:ext cx="3434952" cy="5380259"/>
            <a:chOff x="2006046" y="1080062"/>
            <a:chExt cx="3434952" cy="5380259"/>
          </a:xfrm>
        </p:grpSpPr>
        <p:pic>
          <p:nvPicPr>
            <p:cNvPr id="2051" name="Picture 3" descr="E:\奥秘之家\商业计划书\VR GIF\玩家\1fefd94a3113a0a2b6c9231469efb997.mp4_1462893892.gif"/>
            <p:cNvPicPr>
              <a:picLocks noChangeAspect="1" noChangeArrowheads="1" noCrop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006046" y="1080062"/>
              <a:ext cx="3434952" cy="2576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3" name="Picture 5" descr="E:\奥秘之家\商业计划书\VR GIF\玩家\25e583fc9a5dc2d6e6a2d84c5a96e069.mp4_1462893859.gif"/>
            <p:cNvPicPr>
              <a:picLocks noChangeAspect="1" noChangeArrowheads="1" noCrop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006047" y="3884107"/>
              <a:ext cx="3434951" cy="2576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4" name="Picture 6" descr="E:\奥秘之家\商业计划书\VR GIF\玩家\7874baee71e6629b942224babe918d06.mp4_1462894090.gif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03352" y="3884107"/>
            <a:ext cx="4565442" cy="2576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可选择的</a:t>
            </a:r>
            <a:r>
              <a:rPr lang="en-US" altLang="zh-CN" dirty="0"/>
              <a:t>VR</a:t>
            </a:r>
            <a:r>
              <a:rPr lang="zh-CN" altLang="en-US" dirty="0"/>
              <a:t>平台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3709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HTC Vive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  <a:sym typeface="+mn-ea"/>
              </a:rPr>
              <a:t>PSVR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Oculus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GearVR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Daydream/Cardboard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...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53635" y="5801995"/>
            <a:ext cx="626618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AR&amp;VR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宋体" charset="0"/>
                <a:cs typeface="+mn-cs"/>
                <a:sym typeface="Calibri"/>
              </a:rPr>
              <a:t>介绍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链接：http://www.zhihu.com/question/28446842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引擎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3709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Unity3d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：上手容易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Unreal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CryENGINE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Cocos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T</a:t>
            </a:r>
            <a:r>
              <a:rPr lang="en-US" altLang="zh-CN" sz="2000" dirty="0" smtClean="0">
                <a:latin typeface="微软雅黑" pitchFamily="34" charset="-122"/>
                <a:ea typeface="微软雅黑" pitchFamily="34" charset="-122"/>
              </a:rPr>
              <a:t>hree.js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...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/>
        </p:nvSpPr>
        <p:spPr>
          <a:xfrm>
            <a:off x="0" y="193675"/>
            <a:ext cx="3862467" cy="592138"/>
          </a:xfrm>
          <a:prstGeom prst="rect">
            <a:avLst/>
          </a:prstGeom>
          <a:solidFill>
            <a:srgbClr val="FF616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80" name="Shape 280"/>
          <p:cNvSpPr/>
          <p:nvPr/>
        </p:nvSpPr>
        <p:spPr>
          <a:xfrm>
            <a:off x="122237" y="271462"/>
            <a:ext cx="3514050" cy="483235"/>
          </a:xfrm>
          <a:prstGeom prst="rect">
            <a:avLst/>
          </a:prstGeom>
          <a:ln w="12700">
            <a:miter lim="400000"/>
          </a:ln>
        </p:spPr>
        <p:txBody>
          <a:bodyPr wrap="square" lIns="45719" rIns="45719">
            <a:spAutoFit/>
          </a:bodyPr>
          <a:lstStyle>
            <a:lvl1pPr algn="ctr">
              <a:defRPr sz="2400" b="1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en-US" altLang="zh-CN" dirty="0"/>
              <a:t>Vive </a:t>
            </a:r>
            <a:r>
              <a:rPr lang="zh-CN" altLang="en-US" dirty="0"/>
              <a:t>介绍</a:t>
            </a:r>
            <a:endParaRPr lang="zh-CN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624840" y="1532890"/>
            <a:ext cx="10810875" cy="4928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硬件：头显、双手柄（触摸板、扳机、两侧握键、菜单、、光塔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配套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PC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i5-4590,4G,970    2*1.5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空间以上（站立模式可以很小空间）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配置：设置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room scale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或站立模式，划空间，定地面，关联手柄，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内容平台：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steam, vive port, 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奥秘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  <a:sym typeface="+mn-ea"/>
              </a:rPr>
              <a:t>开发资源：https://www.htcvive.com/cn/develop_portal/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开发平台：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Unity3d,Unreal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都有支持，核心底层是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Valve</a:t>
            </a:r>
            <a:r>
              <a:rPr lang="zh-CN" altLang="en-US" sz="2000" dirty="0"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openvr_api</a:t>
            </a:r>
            <a:endParaRPr lang="en-US" altLang="zh-CN" sz="2000" dirty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</a:pPr>
            <a:r>
              <a:rPr lang="en-US" altLang="zh-CN" sz="2000" dirty="0">
                <a:latin typeface="微软雅黑" pitchFamily="34" charset="-122"/>
                <a:ea typeface="微软雅黑" pitchFamily="34" charset="-122"/>
              </a:rPr>
              <a:t>           </a:t>
            </a:r>
            <a:r>
              <a:rPr lang="en-US" altLang="zh-CN" sz="2000" i="1" dirty="0">
                <a:latin typeface="微软雅黑" pitchFamily="34" charset="-122"/>
                <a:ea typeface="微软雅黑" pitchFamily="34" charset="-122"/>
              </a:rPr>
              <a:t>          https://github.com/ValveSoftware/openvr</a:t>
            </a:r>
            <a:endParaRPr lang="en-US" altLang="zh-CN" sz="2000" i="1" dirty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</a:pPr>
            <a:r>
              <a:rPr lang="en-US" altLang="zh-CN" sz="2000" i="1" dirty="0">
                <a:latin typeface="微软雅黑" pitchFamily="34" charset="-122"/>
                <a:ea typeface="微软雅黑" pitchFamily="34" charset="-122"/>
              </a:rPr>
              <a:t>	        https://github.com/ValveSoftware/openvr/wiki/API-Documentation</a:t>
            </a:r>
            <a:endParaRPr lang="en-US" altLang="zh-CN" sz="2000" i="1" dirty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</a:pPr>
            <a:endParaRPr lang="en-US" altLang="zh-CN" sz="2000" i="1" dirty="0">
              <a:latin typeface="微软雅黑" pitchFamily="34" charset="-122"/>
              <a:ea typeface="微软雅黑" pitchFamily="34" charset="-122"/>
            </a:endParaRPr>
          </a:p>
          <a:p>
            <a:pPr>
              <a:buFont typeface="Wingdings" pitchFamily="2" charset="2"/>
            </a:pPr>
            <a:endParaRPr lang="en-US" altLang="zh-CN" sz="2000" i="1" dirty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">
  <a:themeElements>
    <a:clrScheme name="1_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1_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_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1_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1_Office 主题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1_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2578</Words>
  <Application>WPS 演示</Application>
  <PresentationFormat>自定义</PresentationFormat>
  <Paragraphs>251</Paragraphs>
  <Slides>21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2" baseType="lpstr"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徐奥林</dc:creator>
  <cp:lastModifiedBy>Om_Vr</cp:lastModifiedBy>
  <cp:revision>197</cp:revision>
  <dcterms:created xsi:type="dcterms:W3CDTF">2016-06-21T06:35:00Z</dcterms:created>
  <dcterms:modified xsi:type="dcterms:W3CDTF">2016-06-26T03:06:56Z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